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63" r:id="rId6"/>
    <p:sldId id="259" r:id="rId7"/>
    <p:sldId id="260" r:id="rId8"/>
    <p:sldId id="261" r:id="rId9"/>
    <p:sldId id="262" r:id="rId10"/>
    <p:sldId id="270" r:id="rId11"/>
    <p:sldId id="268" r:id="rId12"/>
    <p:sldId id="265" r:id="rId13"/>
    <p:sldId id="266" r:id="rId14"/>
    <p:sldId id="267" r:id="rId15"/>
    <p:sldId id="264" r:id="rId16"/>
    <p:sldId id="269" r:id="rId17"/>
    <p:sldId id="273" r:id="rId18"/>
    <p:sldId id="278" r:id="rId19"/>
    <p:sldId id="274" r:id="rId20"/>
    <p:sldId id="275" r:id="rId21"/>
    <p:sldId id="276" r:id="rId22"/>
    <p:sldId id="277" r:id="rId23"/>
    <p:sldId id="283" r:id="rId24"/>
    <p:sldId id="279" r:id="rId25"/>
    <p:sldId id="280" r:id="rId26"/>
    <p:sldId id="281" r:id="rId27"/>
    <p:sldId id="285" r:id="rId28"/>
    <p:sldId id="272" r:id="rId29"/>
    <p:sldId id="286" r:id="rId30"/>
    <p:sldId id="284" r:id="rId3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9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D92B-9A38-4591-B2B8-71893688F74D}" type="datetimeFigureOut">
              <a:rPr lang="nl-BE" smtClean="0"/>
              <a:t>6/03/2015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40E2-1C47-4732-99F5-DFB7CCFB25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935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D92B-9A38-4591-B2B8-71893688F74D}" type="datetimeFigureOut">
              <a:rPr lang="nl-BE" smtClean="0"/>
              <a:t>6/03/2015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40E2-1C47-4732-99F5-DFB7CCFB25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98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D92B-9A38-4591-B2B8-71893688F74D}" type="datetimeFigureOut">
              <a:rPr lang="nl-BE" smtClean="0"/>
              <a:t>6/03/2015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40E2-1C47-4732-99F5-DFB7CCFB25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831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D92B-9A38-4591-B2B8-71893688F74D}" type="datetimeFigureOut">
              <a:rPr lang="nl-BE" smtClean="0"/>
              <a:t>6/03/2015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40E2-1C47-4732-99F5-DFB7CCFB25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892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D92B-9A38-4591-B2B8-71893688F74D}" type="datetimeFigureOut">
              <a:rPr lang="nl-BE" smtClean="0"/>
              <a:t>6/03/2015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40E2-1C47-4732-99F5-DFB7CCFB25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261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D92B-9A38-4591-B2B8-71893688F74D}" type="datetimeFigureOut">
              <a:rPr lang="nl-BE" smtClean="0"/>
              <a:t>6/03/2015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40E2-1C47-4732-99F5-DFB7CCFB25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126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D92B-9A38-4591-B2B8-71893688F74D}" type="datetimeFigureOut">
              <a:rPr lang="nl-BE" smtClean="0"/>
              <a:t>6/03/2015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40E2-1C47-4732-99F5-DFB7CCFB25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87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D92B-9A38-4591-B2B8-71893688F74D}" type="datetimeFigureOut">
              <a:rPr lang="nl-BE" smtClean="0"/>
              <a:t>6/03/2015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40E2-1C47-4732-99F5-DFB7CCFB25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888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D92B-9A38-4591-B2B8-71893688F74D}" type="datetimeFigureOut">
              <a:rPr lang="nl-BE" smtClean="0"/>
              <a:t>6/03/2015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40E2-1C47-4732-99F5-DFB7CCFB25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314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D92B-9A38-4591-B2B8-71893688F74D}" type="datetimeFigureOut">
              <a:rPr lang="nl-BE" smtClean="0"/>
              <a:t>6/03/2015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40E2-1C47-4732-99F5-DFB7CCFB25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913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D92B-9A38-4591-B2B8-71893688F74D}" type="datetimeFigureOut">
              <a:rPr lang="nl-BE" smtClean="0"/>
              <a:t>6/03/2015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40E2-1C47-4732-99F5-DFB7CCFB25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329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1D92B-9A38-4591-B2B8-71893688F74D}" type="datetimeFigureOut">
              <a:rPr lang="nl-BE" smtClean="0"/>
              <a:t>6/03/2015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40E2-1C47-4732-99F5-DFB7CCFB25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876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startfilmpje%20viersporenbeleid.wmp.MOV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klasopstart%20viersporenbeleid.MOV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nl-BE" b="1" dirty="0" smtClean="0">
                <a:solidFill>
                  <a:schemeClr val="bg2">
                    <a:lumMod val="50000"/>
                  </a:schemeClr>
                </a:solidFill>
              </a:rPr>
              <a:t>ZORG OP SCHOOL</a:t>
            </a:r>
            <a:endParaRPr lang="nl-B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75656" y="2348880"/>
            <a:ext cx="6400800" cy="1752600"/>
          </a:xfrm>
        </p:spPr>
        <p:txBody>
          <a:bodyPr/>
          <a:lstStyle/>
          <a:p>
            <a:r>
              <a:rPr lang="nl-BE" b="1" dirty="0" smtClean="0">
                <a:solidFill>
                  <a:schemeClr val="bg1">
                    <a:lumMod val="50000"/>
                  </a:schemeClr>
                </a:solidFill>
              </a:rPr>
              <a:t>Op het goede spoor?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nl-B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l-BE" sz="2500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nl-BE" sz="2500" dirty="0" smtClean="0">
                <a:solidFill>
                  <a:schemeClr val="bg1">
                    <a:lumMod val="50000"/>
                  </a:schemeClr>
                </a:solidFill>
              </a:rPr>
              <a:t>p weg naar het 4-sporen-beleid</a:t>
            </a:r>
            <a:endParaRPr lang="nl-BE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 descr="Kleurplaat treinspoo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4D4D4D"/>
              </a:clrFrom>
              <a:clrTo>
                <a:srgbClr val="4D4D4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3"/>
          <a:stretch/>
        </p:blipFill>
        <p:spPr bwMode="auto">
          <a:xfrm>
            <a:off x="1026192" y="2924944"/>
            <a:ext cx="7143750" cy="40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0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sz="3200" b="1" dirty="0" smtClean="0"/>
              <a:t>2. Een algemene kijk op zorg… vanuit een visie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dirty="0" smtClean="0"/>
              <a:t>Zorg = o.a. DIFFERENTIATIE</a:t>
            </a:r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 smtClean="0"/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dirty="0" smtClean="0"/>
              <a:t>Differentiatie </a:t>
            </a:r>
          </a:p>
          <a:p>
            <a:pPr marL="0" indent="0" algn="ctr">
              <a:buNone/>
            </a:pPr>
            <a:endParaRPr lang="nl-BE" dirty="0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2987824" y="2924944"/>
            <a:ext cx="100811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H="1">
            <a:off x="5184631" y="2902532"/>
            <a:ext cx="1259577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644008" y="2950967"/>
            <a:ext cx="1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1907704" y="4293096"/>
            <a:ext cx="1368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H="1">
            <a:off x="3275857" y="4581128"/>
            <a:ext cx="715887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4644007" y="4581128"/>
            <a:ext cx="1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5364088" y="4625951"/>
            <a:ext cx="1080120" cy="963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 flipH="1">
            <a:off x="5814419" y="4278778"/>
            <a:ext cx="149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0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altLang="nl-BE" dirty="0" smtClean="0">
                <a:latin typeface="+mj-lt"/>
              </a:rPr>
              <a:t>Diversiteit in beginsituatie is reëel</a:t>
            </a:r>
            <a:r>
              <a:rPr lang="nl-BE" altLang="nl-BE" dirty="0" smtClean="0">
                <a:latin typeface="+mj-lt"/>
                <a:sym typeface="Wingdings" pitchFamily="2" charset="2"/>
              </a:rPr>
              <a:t> diversiteit in talenten, in interesses, in voorkennis, in taalvaardigheid, in gedrag… </a:t>
            </a:r>
          </a:p>
          <a:p>
            <a:pPr marL="0" indent="0">
              <a:buNone/>
            </a:pPr>
            <a:endParaRPr lang="nl-BE" altLang="nl-BE" dirty="0" smtClean="0">
              <a:latin typeface="+mj-lt"/>
            </a:endParaRPr>
          </a:p>
          <a:p>
            <a:pPr marL="0" indent="0">
              <a:buNone/>
            </a:pPr>
            <a:r>
              <a:rPr lang="nl-BE" altLang="nl-BE" dirty="0" smtClean="0">
                <a:latin typeface="+mj-lt"/>
                <a:sym typeface="Wingdings" pitchFamily="2" charset="2"/>
              </a:rPr>
              <a:t> </a:t>
            </a:r>
            <a:r>
              <a:rPr lang="nl-BE" altLang="nl-BE" dirty="0" smtClean="0">
                <a:latin typeface="+mj-lt"/>
              </a:rPr>
              <a:t>Differentiatie behoort daarom tot de </a:t>
            </a:r>
            <a:r>
              <a:rPr lang="nl-BE" altLang="nl-BE" i="1" dirty="0" smtClean="0">
                <a:latin typeface="+mj-lt"/>
              </a:rPr>
              <a:t>basisaanpak</a:t>
            </a:r>
            <a:r>
              <a:rPr lang="nl-BE" altLang="nl-BE" dirty="0" smtClean="0">
                <a:latin typeface="+mj-lt"/>
              </a:rPr>
              <a:t> van goed onderwijs voor </a:t>
            </a:r>
            <a:r>
              <a:rPr lang="nl-BE" altLang="nl-BE" u="sng" dirty="0" smtClean="0">
                <a:latin typeface="+mj-lt"/>
              </a:rPr>
              <a:t>alle</a:t>
            </a:r>
            <a:r>
              <a:rPr lang="nl-BE" altLang="nl-BE" dirty="0" smtClean="0">
                <a:latin typeface="+mj-lt"/>
              </a:rPr>
              <a:t> kinderen (</a:t>
            </a:r>
            <a:r>
              <a:rPr lang="nl-BE" altLang="nl-BE" i="1" dirty="0" smtClean="0">
                <a:latin typeface="+mj-lt"/>
              </a:rPr>
              <a:t>responsief)</a:t>
            </a:r>
            <a:endParaRPr lang="nl-BE" altLang="nl-BE" dirty="0" smtClean="0">
              <a:latin typeface="+mj-lt"/>
            </a:endParaRPr>
          </a:p>
          <a:p>
            <a:pPr marL="0" indent="0">
              <a:buNone/>
            </a:pPr>
            <a:r>
              <a:rPr lang="nl-BE" altLang="nl-BE" dirty="0" smtClean="0">
                <a:latin typeface="+mj-lt"/>
                <a:sym typeface="Wingdings" pitchFamily="2" charset="2"/>
              </a:rPr>
              <a:t> het waardeert diversiteit (</a:t>
            </a:r>
            <a:r>
              <a:rPr lang="nl-BE" altLang="nl-BE" i="1" dirty="0" smtClean="0">
                <a:latin typeface="+mj-lt"/>
                <a:sym typeface="Wingdings" pitchFamily="2" charset="2"/>
              </a:rPr>
              <a:t>moreel aspect)</a:t>
            </a:r>
            <a:endParaRPr lang="nl-BE" altLang="nl-BE" dirty="0" smtClean="0">
              <a:latin typeface="+mj-lt"/>
            </a:endParaRPr>
          </a:p>
          <a:p>
            <a:pPr marL="0" indent="0">
              <a:buNone/>
            </a:pPr>
            <a:r>
              <a:rPr lang="nl-BE" altLang="nl-BE" dirty="0" smtClean="0">
                <a:latin typeface="+mj-lt"/>
                <a:sym typeface="Wingdings" pitchFamily="2" charset="2"/>
              </a:rPr>
              <a:t> het voorkomt leerachterstanden bij essentiële (schoolse) vaardigheden (</a:t>
            </a:r>
            <a:r>
              <a:rPr lang="nl-BE" altLang="nl-BE" i="1" dirty="0" smtClean="0">
                <a:latin typeface="+mj-lt"/>
              </a:rPr>
              <a:t>primair preventieve functie)</a:t>
            </a:r>
            <a:endParaRPr lang="nl-BE" altLang="nl-BE" dirty="0" smtClean="0">
              <a:latin typeface="+mj-lt"/>
            </a:endParaRPr>
          </a:p>
          <a:p>
            <a:r>
              <a:rPr lang="nl-BE" altLang="nl-BE" i="1" dirty="0" err="1" smtClean="0">
                <a:latin typeface="+mj-lt"/>
              </a:rPr>
              <a:t>Cfr</a:t>
            </a:r>
            <a:r>
              <a:rPr lang="nl-BE" altLang="nl-BE" i="1" dirty="0" smtClean="0">
                <a:latin typeface="+mj-lt"/>
              </a:rPr>
              <a:t>. Zorgcontinuüm fase 0 en 1</a:t>
            </a:r>
          </a:p>
          <a:p>
            <a:endParaRPr lang="nl-B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b="1" dirty="0" smtClean="0"/>
              <a:t>3. differentiatie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8431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b="1" dirty="0" smtClean="0"/>
              <a:t>3. differentiatie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BE" u="sng" dirty="0" smtClean="0"/>
              <a:t>differentiatie</a:t>
            </a:r>
            <a:r>
              <a:rPr lang="nl-BE" dirty="0" smtClean="0"/>
              <a:t> </a:t>
            </a:r>
          </a:p>
          <a:p>
            <a:pPr marL="0" indent="0">
              <a:buNone/>
            </a:pPr>
            <a:r>
              <a:rPr lang="nl-BE" dirty="0" smtClean="0"/>
              <a:t>= alle werkvormen en maatregelen die het leerproces en de participatie van leerlingen met speciale noden faciliteren. </a:t>
            </a:r>
          </a:p>
          <a:p>
            <a:pPr marL="0" indent="0">
              <a:buNone/>
            </a:pPr>
            <a:r>
              <a:rPr lang="nl-BE" dirty="0" smtClean="0"/>
              <a:t>= vanaf de eerste minuut</a:t>
            </a:r>
          </a:p>
          <a:p>
            <a:pPr marL="0" indent="0">
              <a:buNone/>
            </a:pPr>
            <a:r>
              <a:rPr lang="nl-BE" dirty="0" smtClean="0"/>
              <a:t>= kijk op kinderen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u="sng" dirty="0" smtClean="0"/>
              <a:t>Doel differentiatie </a:t>
            </a:r>
            <a:r>
              <a:rPr lang="nl-BE" dirty="0" smtClean="0"/>
              <a:t>= de brede basiszorg in je klas of in de school versterken. Dat betekent: zoveel mogelijk leerlingen in staat stellen om optimaal te ontwikkelen en om de noodzakelijke </a:t>
            </a:r>
            <a:r>
              <a:rPr lang="nl-BE" dirty="0" smtClean="0">
                <a:solidFill>
                  <a:srgbClr val="FF0000"/>
                </a:solidFill>
              </a:rPr>
              <a:t>basis</a:t>
            </a:r>
            <a:r>
              <a:rPr lang="nl-BE" dirty="0" smtClean="0"/>
              <a:t>vaardigheden lezen, schrijven, rekenen in voldoende mate te verwerven.</a:t>
            </a:r>
          </a:p>
          <a:p>
            <a:pPr marL="0" indent="0">
              <a:buNone/>
            </a:pPr>
            <a:endParaRPr lang="nl-BE" altLang="nl-BE" dirty="0">
              <a:latin typeface="Corbel" pitchFamily="34" charset="0"/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1256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b="1" dirty="0" smtClean="0"/>
              <a:t>3. differentiatie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BE" u="sng" dirty="0" smtClean="0"/>
              <a:t>Differentiatie = </a:t>
            </a:r>
            <a:r>
              <a:rPr lang="nl-BE" dirty="0" smtClean="0"/>
              <a:t>nood aan vlekkeloze organisatie (differentiatie efficiënt organiseren)</a:t>
            </a:r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</a:t>
            </a:r>
            <a:r>
              <a:rPr lang="nl-BE" dirty="0" smtClean="0"/>
              <a:t> geen leertijdverlies</a:t>
            </a:r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 </a:t>
            </a:r>
            <a:r>
              <a:rPr lang="nl-BE" dirty="0" smtClean="0"/>
              <a:t>procedures en hulpmiddelen waarbij lln. weten wat van hen verwacht wordt. </a:t>
            </a:r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 </a:t>
            </a:r>
            <a:r>
              <a:rPr lang="nl-BE" dirty="0" smtClean="0"/>
              <a:t>zelfcorrectie?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MAAR: Een goede instructie blijft nodig en bovendien hebben zwakke leerlingen, die op zichzelf al meer leertijd nodig hebben om de basisleerstof te verwerven, vaak aanvullende instructie en remediëringshulp nodig.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 NIET TE INGEWIKKELD, maar DOORDACHT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95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229765"/>
            <a:ext cx="9036050" cy="61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8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621" y="1818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b="1" dirty="0" smtClean="0"/>
              <a:t>3. differentiatie: </a:t>
            </a:r>
            <a:r>
              <a:rPr lang="nl-BE" dirty="0" smtClean="0"/>
              <a:t>Op vele manieren!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539552" y="18448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homogene groepen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 rot="1107452">
            <a:off x="2887233" y="23508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heterogene groepen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 rot="20449367">
            <a:off x="723410" y="287708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CLIM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 rot="1799480">
            <a:off x="1557406" y="329803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hoekenwerk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 rot="20392228">
            <a:off x="2051720" y="46531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contractwerk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 rot="266826">
            <a:off x="1945096" y="40820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peer-teaching</a:t>
            </a:r>
            <a:endParaRPr lang="nl-BE" dirty="0"/>
          </a:p>
        </p:txBody>
      </p:sp>
      <p:sp>
        <p:nvSpPr>
          <p:cNvPr id="10" name="Tekstvak 9"/>
          <p:cNvSpPr txBox="1"/>
          <p:nvPr/>
        </p:nvSpPr>
        <p:spPr>
          <a:xfrm>
            <a:off x="3419872" y="329803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takenbord 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 rot="20708028">
            <a:off x="5159003" y="173819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tutorlezen</a:t>
            </a:r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 rot="19793036">
            <a:off x="4789043" y="285362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instructietafel</a:t>
            </a:r>
            <a:endParaRPr lang="nl-BE" dirty="0"/>
          </a:p>
        </p:txBody>
      </p:sp>
      <p:sp>
        <p:nvSpPr>
          <p:cNvPr id="13" name="Tekstvak 12"/>
          <p:cNvSpPr txBox="1"/>
          <p:nvPr/>
        </p:nvSpPr>
        <p:spPr>
          <a:xfrm rot="1974399">
            <a:off x="5930800" y="3366575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instructietafel</a:t>
            </a:r>
            <a:endParaRPr lang="nl-BE" dirty="0"/>
          </a:p>
        </p:txBody>
      </p:sp>
      <p:sp>
        <p:nvSpPr>
          <p:cNvPr id="14" name="Tekstvak 13"/>
          <p:cNvSpPr txBox="1"/>
          <p:nvPr/>
        </p:nvSpPr>
        <p:spPr>
          <a:xfrm rot="1851197">
            <a:off x="5651367" y="46337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niveaulezen</a:t>
            </a:r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3750411" y="46337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Individueel werk</a:t>
            </a:r>
            <a:endParaRPr lang="nl-BE" dirty="0"/>
          </a:p>
        </p:txBody>
      </p:sp>
      <p:sp>
        <p:nvSpPr>
          <p:cNvPr id="16" name="Tekstvak 15"/>
          <p:cNvSpPr txBox="1"/>
          <p:nvPr/>
        </p:nvSpPr>
        <p:spPr>
          <a:xfrm rot="20550115">
            <a:off x="795755" y="45416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projectklas</a:t>
            </a:r>
            <a:endParaRPr lang="nl-BE" dirty="0"/>
          </a:p>
        </p:txBody>
      </p:sp>
      <p:sp>
        <p:nvSpPr>
          <p:cNvPr id="17" name="Tekstvak 16"/>
          <p:cNvSpPr txBox="1"/>
          <p:nvPr/>
        </p:nvSpPr>
        <p:spPr>
          <a:xfrm>
            <a:off x="5338697" y="524251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groepswerk</a:t>
            </a:r>
            <a:endParaRPr lang="nl-BE" dirty="0"/>
          </a:p>
        </p:txBody>
      </p:sp>
      <p:sp>
        <p:nvSpPr>
          <p:cNvPr id="18" name="Tekstvak 17"/>
          <p:cNvSpPr txBox="1"/>
          <p:nvPr/>
        </p:nvSpPr>
        <p:spPr>
          <a:xfrm rot="2167682">
            <a:off x="6026499" y="229221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                tempodifferentiatie</a:t>
            </a:r>
            <a:endParaRPr lang="nl-BE" dirty="0"/>
          </a:p>
        </p:txBody>
      </p:sp>
      <p:sp>
        <p:nvSpPr>
          <p:cNvPr id="19" name="Tekstvak 18"/>
          <p:cNvSpPr txBox="1"/>
          <p:nvPr/>
        </p:nvSpPr>
        <p:spPr>
          <a:xfrm rot="19881050">
            <a:off x="5983342" y="444093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            curriculumdifferentiatie </a:t>
            </a:r>
            <a:endParaRPr lang="nl-BE" dirty="0"/>
          </a:p>
        </p:txBody>
      </p:sp>
      <p:sp>
        <p:nvSpPr>
          <p:cNvPr id="20" name="Tekstvak 19"/>
          <p:cNvSpPr txBox="1"/>
          <p:nvPr/>
        </p:nvSpPr>
        <p:spPr>
          <a:xfrm>
            <a:off x="24304" y="2182339"/>
            <a:ext cx="92490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000" b="1" dirty="0" smtClean="0">
                <a:solidFill>
                  <a:srgbClr val="FF0000"/>
                </a:solidFill>
              </a:rPr>
              <a:t>VIER-SPOREN-BELEID </a:t>
            </a:r>
            <a:r>
              <a:rPr lang="nl-BE" sz="3500" b="1" dirty="0" smtClean="0">
                <a:solidFill>
                  <a:srgbClr val="FF0000"/>
                </a:solidFill>
              </a:rPr>
              <a:t>(nu) </a:t>
            </a:r>
            <a:endParaRPr lang="nl-BE" sz="3500" b="1" dirty="0">
              <a:solidFill>
                <a:srgbClr val="FF0000"/>
              </a:solidFill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4355976" y="3351890"/>
            <a:ext cx="0" cy="249286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3007186" y="5884211"/>
            <a:ext cx="35546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 smtClean="0">
                <a:solidFill>
                  <a:srgbClr val="FF0000"/>
                </a:solidFill>
              </a:rPr>
              <a:t> UDL </a:t>
            </a:r>
            <a:r>
              <a:rPr lang="nl-BE" sz="1500" b="1" dirty="0" smtClean="0">
                <a:solidFill>
                  <a:srgbClr val="FF0000"/>
                </a:solidFill>
              </a:rPr>
              <a:t>(de droom </a:t>
            </a:r>
            <a:r>
              <a:rPr lang="nl-BE" sz="15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de </a:t>
            </a:r>
            <a:r>
              <a:rPr lang="nl-BE" sz="1500" b="1" dirty="0" smtClean="0">
                <a:solidFill>
                  <a:srgbClr val="FF0000"/>
                </a:solidFill>
              </a:rPr>
              <a:t>toekomst)</a:t>
            </a:r>
            <a:endParaRPr lang="nl-BE" sz="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1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4. vier-sporen-beleid: concreet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è"/>
            </a:pPr>
            <a:r>
              <a:rPr lang="nl-BE" dirty="0">
                <a:solidFill>
                  <a:srgbClr val="0070C0"/>
                </a:solidFill>
                <a:sym typeface="Wingdings" panose="05000000000000000000" pitchFamily="2" charset="2"/>
                <a:hlinkClick r:id="rId2" action="ppaction://hlinkfile"/>
              </a:rPr>
              <a:t>s</a:t>
            </a:r>
            <a:r>
              <a:rPr lang="nl-BE" dirty="0" smtClean="0">
                <a:solidFill>
                  <a:srgbClr val="0070C0"/>
                </a:solidFill>
                <a:sym typeface="Wingdings" panose="05000000000000000000" pitchFamily="2" charset="2"/>
                <a:hlinkClick r:id="rId2" action="ppaction://hlinkfile"/>
              </a:rPr>
              <a:t>tartfilmpje vier-sporen-beleid</a:t>
            </a:r>
            <a:endParaRPr lang="nl-BE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Koen\AppData\Local\Microsoft\Windows\Temporary Internet Files\Content.IE5\I7N3IVGY\film-strip-icon-1393405993glr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4225082" cy="348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4. vier-sporen-beleid: concreet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 </a:t>
            </a:r>
            <a:r>
              <a:rPr lang="nl-BE" dirty="0" smtClean="0"/>
              <a:t>4 groepen (variabel)</a:t>
            </a:r>
          </a:p>
          <a:p>
            <a:pPr lvl="2"/>
            <a:r>
              <a:rPr lang="nl-BE" dirty="0"/>
              <a:t>g</a:t>
            </a:r>
            <a:r>
              <a:rPr lang="nl-BE" dirty="0" smtClean="0"/>
              <a:t>roep 1         : klassikale instructie + verlengde instructie</a:t>
            </a:r>
          </a:p>
          <a:p>
            <a:pPr marL="914400" lvl="2" indent="0">
              <a:buNone/>
            </a:pPr>
            <a:r>
              <a:rPr lang="nl-BE" dirty="0" smtClean="0"/>
              <a:t>                            = beperkte basisoefeningen</a:t>
            </a:r>
          </a:p>
          <a:p>
            <a:pPr lvl="2"/>
            <a:r>
              <a:rPr lang="nl-BE" dirty="0" smtClean="0"/>
              <a:t>groep 2:            : klassikale instructie + zelfstandig werk</a:t>
            </a:r>
          </a:p>
          <a:p>
            <a:pPr marL="914400" lvl="2" indent="0">
              <a:buNone/>
            </a:pPr>
            <a:r>
              <a:rPr lang="nl-BE" dirty="0" smtClean="0"/>
              <a:t>                            of peer-</a:t>
            </a:r>
            <a:r>
              <a:rPr lang="nl-BE" dirty="0" err="1" smtClean="0"/>
              <a:t>tutoring</a:t>
            </a:r>
            <a:r>
              <a:rPr lang="nl-BE" dirty="0" smtClean="0"/>
              <a:t> = basisoefeningen</a:t>
            </a:r>
            <a:endParaRPr lang="nl-BE" dirty="0"/>
          </a:p>
          <a:p>
            <a:pPr lvl="2"/>
            <a:r>
              <a:rPr lang="nl-BE" dirty="0" smtClean="0"/>
              <a:t>groep 3:         : individuele verwerking instructie +  </a:t>
            </a:r>
            <a:br>
              <a:rPr lang="nl-BE" dirty="0" smtClean="0"/>
            </a:br>
            <a:r>
              <a:rPr lang="nl-BE" dirty="0" smtClean="0"/>
              <a:t>                          zelfstandig werk</a:t>
            </a:r>
          </a:p>
          <a:p>
            <a:pPr marL="914400" lvl="2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            = enkele basisoefeningen + verdieping</a:t>
            </a:r>
          </a:p>
          <a:p>
            <a:pPr lvl="2"/>
            <a:r>
              <a:rPr lang="nl-BE" dirty="0" smtClean="0"/>
              <a:t>groep 4:           :  individueel traject - leervoorsprong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2771800" y="2204864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Gelijkbenige driehoek 4"/>
          <p:cNvSpPr/>
          <p:nvPr/>
        </p:nvSpPr>
        <p:spPr>
          <a:xfrm>
            <a:off x="2855059" y="2924944"/>
            <a:ext cx="576064" cy="43204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al 5"/>
          <p:cNvSpPr/>
          <p:nvPr/>
        </p:nvSpPr>
        <p:spPr>
          <a:xfrm>
            <a:off x="2771800" y="3861048"/>
            <a:ext cx="504056" cy="5040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accent6"/>
              </a:solidFill>
            </a:endParaRPr>
          </a:p>
        </p:txBody>
      </p:sp>
      <p:sp>
        <p:nvSpPr>
          <p:cNvPr id="7" name="5-puntige ster 6"/>
          <p:cNvSpPr/>
          <p:nvPr/>
        </p:nvSpPr>
        <p:spPr>
          <a:xfrm>
            <a:off x="2724889" y="5085184"/>
            <a:ext cx="659323" cy="5760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125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4. vier-sporen-beleid: concreet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nl-BE" dirty="0" smtClean="0"/>
              <a:t>! Niet bij elke les haalbaar: bij sommige lessen heeft iedereen nood aan klassikale instructie (</a:t>
            </a:r>
            <a:r>
              <a:rPr lang="nl-BE" dirty="0" smtClean="0">
                <a:sym typeface="Wingdings" panose="05000000000000000000" pitchFamily="2" charset="2"/>
              </a:rPr>
              <a:t> kritisch kijken naar de methode) !</a:t>
            </a:r>
          </a:p>
          <a:p>
            <a:pPr>
              <a:buFont typeface="Arial" charset="0"/>
              <a:buChar char="•"/>
            </a:pPr>
            <a:endParaRPr lang="nl-BE" dirty="0">
              <a:sym typeface="Wingdings" panose="05000000000000000000" pitchFamily="2" charset="2"/>
            </a:endParaRPr>
          </a:p>
          <a:p>
            <a:pPr>
              <a:buFont typeface="Arial" charset="0"/>
              <a:buChar char="•"/>
            </a:pPr>
            <a:r>
              <a:rPr lang="nl-BE" dirty="0" smtClean="0">
                <a:sym typeface="Wingdings" panose="05000000000000000000" pitchFamily="2" charset="2"/>
              </a:rPr>
              <a:t>! Weinig ingrijpende wijzigingen in de klaswerking !</a:t>
            </a:r>
          </a:p>
          <a:p>
            <a:pPr>
              <a:buFont typeface="Arial" charset="0"/>
              <a:buChar char="•"/>
            </a:pPr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98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4. vier-sporen-beleid: concreet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dirty="0" smtClean="0"/>
              <a:t>Verschillende mogelijkheden:</a:t>
            </a:r>
          </a:p>
          <a:p>
            <a:pPr marL="514350" indent="-514350">
              <a:buAutoNum type="arabicParenR"/>
            </a:pPr>
            <a:r>
              <a:rPr lang="nl-BE" dirty="0" smtClean="0"/>
              <a:t>leerlingen schatten zichzelf in = begeleiding nodig! (voor de les: doelen visualiseren)</a:t>
            </a:r>
          </a:p>
          <a:p>
            <a:pPr marL="514350" indent="-514350">
              <a:buAutoNum type="arabicParenR"/>
            </a:pPr>
            <a:r>
              <a:rPr lang="nl-BE" dirty="0" smtClean="0"/>
              <a:t>vanuit de toets groepen maken (bij de start van de blok toets afnemen)</a:t>
            </a:r>
          </a:p>
          <a:p>
            <a:pPr marL="514350" indent="-514350">
              <a:buAutoNum type="arabicParenR"/>
            </a:pPr>
            <a:r>
              <a:rPr lang="nl-BE" dirty="0" smtClean="0"/>
              <a:t>vanuit herhalingsoefeningen bij de start van de blok groepen aanmaken</a:t>
            </a:r>
          </a:p>
          <a:p>
            <a:pPr marL="514350" indent="-514350">
              <a:buAutoNum type="arabicParenR"/>
            </a:pPr>
            <a:r>
              <a:rPr lang="nl-BE" dirty="0" smtClean="0"/>
              <a:t>leerkracht maakt groepen</a:t>
            </a:r>
          </a:p>
          <a:p>
            <a:pPr marL="514350" indent="-514350">
              <a:buAutoNum type="arabicParenR"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1673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b="1" dirty="0"/>
              <a:t>1</a:t>
            </a:r>
            <a:r>
              <a:rPr lang="nl-BE" b="1" dirty="0" smtClean="0"/>
              <a:t>. Doelen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BE" b="1" dirty="0" smtClean="0"/>
              <a:t>De (zorg)leerkrachten begrijpen het vier-sporen-beleid en zijn gemotiveerd om hiermee aan de slag te gaan</a:t>
            </a:r>
          </a:p>
          <a:p>
            <a:pPr marL="0" indent="0">
              <a:buNone/>
            </a:pPr>
            <a:endParaRPr lang="nl-BE" b="1" dirty="0" smtClean="0"/>
          </a:p>
          <a:p>
            <a:pPr>
              <a:buFontTx/>
              <a:buChar char="-"/>
            </a:pPr>
            <a:r>
              <a:rPr lang="nl-BE" b="1" dirty="0" smtClean="0"/>
              <a:t>De (zorg)leerkrachten kunnen motiveren wat de achterliggende visie is achter het vier-sporen-beleid (zorg + differentiatie)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198379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4. vier-sporen-beleid: concreet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  <a:hlinkClick r:id="rId2" action="ppaction://hlinkfile"/>
              </a:rPr>
              <a:t> voorbeeldfilmpje les vier-sporen-beleid </a:t>
            </a:r>
            <a:endParaRPr lang="nl-BE" dirty="0"/>
          </a:p>
        </p:txBody>
      </p:sp>
      <p:pic>
        <p:nvPicPr>
          <p:cNvPr id="8194" name="Picture 2" descr="C:\Users\Koen\AppData\Local\Microsoft\Windows\Temporary Internet Files\Content.IE5\I7N3IVGY\film-strip-icon-1393405993glr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71989"/>
            <a:ext cx="5013268" cy="414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5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4. vier-sporen-beleid: concreet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246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100" b="1" dirty="0" smtClean="0">
                <a:solidFill>
                  <a:srgbClr val="00B050"/>
                </a:solidFill>
              </a:rPr>
              <a:t>PRO’S</a:t>
            </a:r>
            <a:r>
              <a:rPr lang="nl-BE" sz="2100" b="1" dirty="0" smtClean="0"/>
              <a:t> en </a:t>
            </a:r>
            <a:r>
              <a:rPr lang="nl-BE" sz="2100" b="1" dirty="0" smtClean="0">
                <a:solidFill>
                  <a:srgbClr val="FF0000"/>
                </a:solidFill>
              </a:rPr>
              <a:t>CONTRA’S</a:t>
            </a:r>
          </a:p>
          <a:p>
            <a:pPr marL="0" indent="0">
              <a:buNone/>
            </a:pPr>
            <a:endParaRPr lang="nl-BE" sz="2100" b="1" u="sng" dirty="0"/>
          </a:p>
          <a:p>
            <a:pPr marL="0" indent="0">
              <a:buNone/>
            </a:pPr>
            <a:r>
              <a:rPr lang="nl-BE" sz="2100" b="1" u="sng" dirty="0" smtClean="0"/>
              <a:t>toets bij start blok</a:t>
            </a:r>
            <a:r>
              <a:rPr lang="nl-BE" sz="2100" b="1" dirty="0" smtClean="0"/>
              <a:t>  </a:t>
            </a:r>
            <a:r>
              <a:rPr lang="nl-BE" sz="2100" b="1" u="sng" dirty="0" smtClean="0"/>
              <a:t>lln. schatten zichzelf in</a:t>
            </a:r>
            <a:r>
              <a:rPr lang="nl-BE" sz="2100" b="1" dirty="0" smtClean="0"/>
              <a:t>  </a:t>
            </a:r>
            <a:r>
              <a:rPr lang="nl-BE" sz="2100" b="1" u="sng" dirty="0" err="1" smtClean="0"/>
              <a:t>lkr</a:t>
            </a:r>
            <a:r>
              <a:rPr lang="nl-BE" sz="2100" b="1" u="sng" dirty="0" smtClean="0"/>
              <a:t>. maakt groepen   </a:t>
            </a:r>
            <a:r>
              <a:rPr lang="nl-BE" sz="2100" b="1" u="sng" dirty="0" err="1" smtClean="0"/>
              <a:t>herhalingsoef</a:t>
            </a:r>
            <a:r>
              <a:rPr lang="nl-BE" sz="2100" b="1" u="sng" dirty="0" smtClean="0"/>
              <a:t>. …    </a:t>
            </a:r>
            <a:endParaRPr lang="nl-BE" sz="2100" b="1" u="sng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2196643" y="2332037"/>
            <a:ext cx="0" cy="452596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4788931" y="2332037"/>
            <a:ext cx="0" cy="45259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7021179" y="2332037"/>
            <a:ext cx="0" cy="45259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0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4. vier-sporen-beleid: concreet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è"/>
            </a:pPr>
            <a:r>
              <a:rPr lang="nl-BE" dirty="0" smtClean="0">
                <a:sym typeface="Wingdings" panose="05000000000000000000" pitchFamily="2" charset="2"/>
              </a:rPr>
              <a:t>een combinatie van…</a:t>
            </a:r>
          </a:p>
          <a:p>
            <a:pPr marL="0" indent="0">
              <a:buNone/>
            </a:pPr>
            <a:endParaRPr lang="nl-BE" dirty="0" smtClean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è"/>
            </a:pPr>
            <a:endParaRPr lang="nl-BE" dirty="0" smtClean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è"/>
            </a:pPr>
            <a:endParaRPr lang="nl-BE" dirty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è"/>
            </a:pPr>
            <a:endParaRPr lang="nl-BE" dirty="0" smtClean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è"/>
            </a:pPr>
            <a:endParaRPr lang="nl-BE" dirty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è"/>
            </a:pPr>
            <a:endParaRPr lang="nl-B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sz="2000" dirty="0" smtClean="0">
                <a:sym typeface="Wingdings" panose="05000000000000000000" pitchFamily="2" charset="2"/>
              </a:rPr>
              <a:t>! = een compromis = autonomie = zelfontplooiing = motivatie     = …</a:t>
            </a:r>
          </a:p>
          <a:p>
            <a:pPr marL="0" indent="0">
              <a:buNone/>
            </a:pPr>
            <a:r>
              <a:rPr lang="nl-BE" sz="2000" dirty="0" smtClean="0">
                <a:sym typeface="Wingdings" panose="05000000000000000000" pitchFamily="2" charset="2"/>
              </a:rPr>
              <a:t>! HOGE verwachtingen stellen aan ALLE leerlingen!</a:t>
            </a:r>
            <a:endParaRPr lang="nl-BE" sz="2000" dirty="0"/>
          </a:p>
        </p:txBody>
      </p:sp>
      <p:sp>
        <p:nvSpPr>
          <p:cNvPr id="4" name="Rechthoek 3"/>
          <p:cNvSpPr/>
          <p:nvPr/>
        </p:nvSpPr>
        <p:spPr>
          <a:xfrm>
            <a:off x="0" y="2722366"/>
            <a:ext cx="2627784" cy="2794865"/>
          </a:xfrm>
          <a:prstGeom prst="rect">
            <a:avLst/>
          </a:prstGeom>
          <a:solidFill>
            <a:srgbClr val="5899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/>
          <p:cNvSpPr/>
          <p:nvPr/>
        </p:nvSpPr>
        <p:spPr>
          <a:xfrm>
            <a:off x="6516216" y="2719790"/>
            <a:ext cx="2627784" cy="2797442"/>
          </a:xfrm>
          <a:prstGeom prst="rect">
            <a:avLst/>
          </a:prstGeom>
          <a:solidFill>
            <a:srgbClr val="5899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2607786" y="2719790"/>
            <a:ext cx="3908430" cy="2797442"/>
          </a:xfrm>
          <a:prstGeom prst="rect">
            <a:avLst/>
          </a:prstGeom>
          <a:solidFill>
            <a:srgbClr val="5899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2607786" y="2763125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u="sng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Blok 8: les 1: kloklezen</a:t>
            </a:r>
          </a:p>
          <a:p>
            <a:r>
              <a:rPr lang="nl-BE" sz="2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doelen:</a:t>
            </a:r>
          </a:p>
          <a:p>
            <a:r>
              <a:rPr lang="nl-BE" sz="2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- ….</a:t>
            </a:r>
          </a:p>
          <a:p>
            <a:r>
              <a:rPr lang="nl-BE" sz="2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- ….</a:t>
            </a:r>
          </a:p>
          <a:p>
            <a:endParaRPr lang="nl-BE" sz="2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613013" y="4079373"/>
            <a:ext cx="1934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500" b="1" dirty="0">
                <a:solidFill>
                  <a:srgbClr val="FFC000"/>
                </a:solidFill>
              </a:rPr>
              <a:t>d</a:t>
            </a:r>
            <a:r>
              <a:rPr lang="nl-BE" sz="1500" b="1" dirty="0" smtClean="0">
                <a:solidFill>
                  <a:srgbClr val="FFC000"/>
                </a:solidFill>
              </a:rPr>
              <a:t>e keuze van de juf: </a:t>
            </a:r>
          </a:p>
          <a:p>
            <a:r>
              <a:rPr lang="nl-BE" sz="1500" b="1" u="sng" dirty="0" smtClean="0">
                <a:solidFill>
                  <a:schemeClr val="bg1"/>
                </a:solidFill>
              </a:rPr>
              <a:t>Groep 1:</a:t>
            </a:r>
          </a:p>
          <a:p>
            <a:endParaRPr lang="nl-BE" sz="1500" b="1" dirty="0">
              <a:solidFill>
                <a:schemeClr val="bg1"/>
              </a:solidFill>
            </a:endParaRPr>
          </a:p>
          <a:p>
            <a:r>
              <a:rPr lang="nl-BE" sz="1500" b="1" u="sng" dirty="0" smtClean="0">
                <a:solidFill>
                  <a:schemeClr val="bg1"/>
                </a:solidFill>
              </a:rPr>
              <a:t>Groep 2:</a:t>
            </a:r>
          </a:p>
          <a:p>
            <a:endParaRPr lang="nl-BE" sz="1500" b="1" dirty="0">
              <a:solidFill>
                <a:schemeClr val="bg1"/>
              </a:solidFill>
            </a:endParaRPr>
          </a:p>
          <a:p>
            <a:r>
              <a:rPr lang="nl-BE" sz="1500" b="1" u="sng" dirty="0" smtClean="0">
                <a:solidFill>
                  <a:schemeClr val="bg1"/>
                </a:solidFill>
              </a:rPr>
              <a:t>Groep 3:</a:t>
            </a:r>
            <a:endParaRPr lang="nl-BE" sz="1500" b="1" u="sng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527304" y="4079373"/>
            <a:ext cx="1934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500" b="1" dirty="0">
                <a:solidFill>
                  <a:srgbClr val="FFFF00"/>
                </a:solidFill>
              </a:rPr>
              <a:t>d</a:t>
            </a:r>
            <a:r>
              <a:rPr lang="nl-BE" sz="1500" b="1" dirty="0" smtClean="0">
                <a:solidFill>
                  <a:srgbClr val="FFFF00"/>
                </a:solidFill>
              </a:rPr>
              <a:t>e keuze van de lln. </a:t>
            </a:r>
          </a:p>
          <a:p>
            <a:r>
              <a:rPr lang="nl-BE" sz="1500" b="1" u="sng" dirty="0" smtClean="0">
                <a:solidFill>
                  <a:schemeClr val="bg1"/>
                </a:solidFill>
              </a:rPr>
              <a:t>Groep 1:</a:t>
            </a:r>
          </a:p>
          <a:p>
            <a:endParaRPr lang="nl-BE" sz="1500" b="1" dirty="0">
              <a:solidFill>
                <a:schemeClr val="bg1"/>
              </a:solidFill>
            </a:endParaRPr>
          </a:p>
          <a:p>
            <a:r>
              <a:rPr lang="nl-BE" sz="1500" b="1" u="sng" dirty="0" smtClean="0">
                <a:solidFill>
                  <a:schemeClr val="bg1"/>
                </a:solidFill>
              </a:rPr>
              <a:t>Groep 2:</a:t>
            </a:r>
          </a:p>
          <a:p>
            <a:endParaRPr lang="nl-BE" sz="1500" b="1" dirty="0">
              <a:solidFill>
                <a:schemeClr val="bg1"/>
              </a:solidFill>
            </a:endParaRPr>
          </a:p>
          <a:p>
            <a:r>
              <a:rPr lang="nl-BE" sz="1500" b="1" u="sng" dirty="0" smtClean="0">
                <a:solidFill>
                  <a:schemeClr val="bg1"/>
                </a:solidFill>
              </a:rPr>
              <a:t>Groep 3:</a:t>
            </a:r>
            <a:endParaRPr lang="nl-BE" sz="1500" b="1" u="sng" dirty="0">
              <a:solidFill>
                <a:schemeClr val="bg1"/>
              </a:solidFill>
            </a:endParaRPr>
          </a:p>
        </p:txBody>
      </p:sp>
      <p:cxnSp>
        <p:nvCxnSpPr>
          <p:cNvPr id="12" name="Rechte verbindingslijn met pijl 11"/>
          <p:cNvCxnSpPr/>
          <p:nvPr/>
        </p:nvCxnSpPr>
        <p:spPr>
          <a:xfrm flipV="1">
            <a:off x="6948264" y="56074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9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4. vier-sporen-beleid: concreet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Bij de start van de les: doelen visualiseren</a:t>
            </a:r>
          </a:p>
          <a:p>
            <a:pPr marL="0" indent="0">
              <a:buNone/>
            </a:pPr>
            <a:endParaRPr lang="nl-BE" dirty="0"/>
          </a:p>
          <a:p>
            <a:pPr>
              <a:buFont typeface="Wingdings" pitchFamily="2" charset="2"/>
              <a:buChar char="è"/>
            </a:pPr>
            <a:r>
              <a:rPr lang="nl-BE" dirty="0" smtClean="0">
                <a:sym typeface="Wingdings" panose="05000000000000000000" pitchFamily="2" charset="2"/>
              </a:rPr>
              <a:t>leerkrachten kijken kritisch naar de methode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Wat zijn de doelen van mijn les?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Wat moeten de leerlingen kennen? (basisleerstof)? Welke oefeningen vallen hieronder?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Wat is uitbreiding/verdieping/verrijking?</a:t>
            </a:r>
          </a:p>
          <a:p>
            <a:pPr marL="914400" lvl="2" indent="0">
              <a:buNone/>
            </a:pPr>
            <a:endParaRPr lang="nl-BE" dirty="0" smtClean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LEERPLAN – EINDTERMEN?!</a:t>
            </a:r>
            <a:endParaRPr lang="nl-B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524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4. vier-sporen-beleid: concreet</a:t>
            </a:r>
            <a:endParaRPr lang="nl-BE" dirty="0"/>
          </a:p>
        </p:txBody>
      </p:sp>
      <p:pic>
        <p:nvPicPr>
          <p:cNvPr id="4" name="Picture 3" descr="C:\Users\Koen\AppData\Local\Microsoft\Windows\Temporary Internet Files\Content.IE5\JSR8F2GW\talking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83" y="4077072"/>
            <a:ext cx="3704817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b="1" dirty="0" smtClean="0"/>
              <a:t>aan de slag met je collega…</a:t>
            </a:r>
          </a:p>
          <a:p>
            <a:pPr marL="0" indent="0">
              <a:buNone/>
            </a:pPr>
            <a:endParaRPr lang="nl-BE" b="1" dirty="0"/>
          </a:p>
          <a:p>
            <a:pPr marL="514350" indent="-514350">
              <a:buAutoNum type="arabicParenR"/>
            </a:pPr>
            <a:r>
              <a:rPr lang="nl-BE" b="1" dirty="0" smtClean="0"/>
              <a:t>afstemmingsgesprek </a:t>
            </a:r>
            <a:br>
              <a:rPr lang="nl-BE" b="1" dirty="0" smtClean="0"/>
            </a:br>
            <a:r>
              <a:rPr lang="nl-BE" b="1" dirty="0" smtClean="0"/>
              <a:t>(voor de start: overleg </a:t>
            </a:r>
            <a:r>
              <a:rPr lang="nl-BE" b="1" dirty="0" err="1" smtClean="0"/>
              <a:t>zorglkr</a:t>
            </a:r>
            <a:r>
              <a:rPr lang="nl-BE" b="1" dirty="0" smtClean="0"/>
              <a:t> - titularis)</a:t>
            </a:r>
          </a:p>
          <a:p>
            <a:pPr lvl="2"/>
            <a:r>
              <a:rPr lang="nl-BE" b="1" dirty="0"/>
              <a:t>W</a:t>
            </a:r>
            <a:r>
              <a:rPr lang="nl-BE" b="1" dirty="0" smtClean="0"/>
              <a:t>elke les(sen)?</a:t>
            </a:r>
          </a:p>
          <a:p>
            <a:pPr lvl="2"/>
            <a:r>
              <a:rPr lang="nl-BE" b="1" dirty="0" smtClean="0"/>
              <a:t>Welke groepen?</a:t>
            </a:r>
          </a:p>
          <a:p>
            <a:pPr lvl="2"/>
            <a:r>
              <a:rPr lang="nl-BE" b="1" dirty="0" smtClean="0"/>
              <a:t>Welk materiaal groep 4 (verdieping)? Wie voorziet dit materiaal?</a:t>
            </a:r>
          </a:p>
          <a:p>
            <a:pPr lvl="2"/>
            <a:r>
              <a:rPr lang="nl-BE" b="1" dirty="0" smtClean="0"/>
              <a:t>Wat zijn basisoefeningen? </a:t>
            </a:r>
          </a:p>
          <a:p>
            <a:pPr lvl="2"/>
            <a:r>
              <a:rPr lang="nl-BE" b="1" dirty="0" smtClean="0"/>
              <a:t>Welke oefeningen moet iedereen gemaakt hebben?</a:t>
            </a:r>
          </a:p>
          <a:p>
            <a:pPr lvl="2"/>
            <a:r>
              <a:rPr lang="nl-BE" b="1" dirty="0" smtClean="0"/>
              <a:t>Zelfcorrectie?</a:t>
            </a:r>
          </a:p>
          <a:p>
            <a:pPr lvl="2"/>
            <a:r>
              <a:rPr lang="nl-BE" b="1" dirty="0" smtClean="0"/>
              <a:t>Op welke manier verwerft groep 3 de instructie?</a:t>
            </a:r>
          </a:p>
          <a:p>
            <a:pPr lvl="2"/>
            <a:r>
              <a:rPr lang="nl-BE" b="1" dirty="0" smtClean="0"/>
              <a:t>…</a:t>
            </a:r>
          </a:p>
          <a:p>
            <a:pPr lvl="2"/>
            <a:endParaRPr lang="nl-BE" b="1" dirty="0" smtClean="0"/>
          </a:p>
          <a:p>
            <a:pPr lvl="2"/>
            <a:endParaRPr lang="nl-BE" b="1" dirty="0" smtClean="0"/>
          </a:p>
          <a:p>
            <a:pPr lvl="2"/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44845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4. vier-sporen-beleid: concreet</a:t>
            </a:r>
            <a:endParaRPr lang="nl-BE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dirty="0" smtClean="0"/>
              <a:t>aan de slag met je collega…</a:t>
            </a:r>
          </a:p>
          <a:p>
            <a:pPr marL="0" indent="0">
              <a:buNone/>
            </a:pPr>
            <a:endParaRPr lang="nl-BE" b="1" dirty="0"/>
          </a:p>
          <a:p>
            <a:pPr marL="0" indent="0">
              <a:buNone/>
            </a:pPr>
            <a:r>
              <a:rPr lang="nl-BE" b="1" dirty="0" smtClean="0"/>
              <a:t>2) uitvoering </a:t>
            </a:r>
            <a:br>
              <a:rPr lang="nl-BE" b="1" dirty="0" smtClean="0"/>
            </a:br>
            <a:r>
              <a:rPr lang="nl-BE" b="1" dirty="0" smtClean="0"/>
              <a:t>(zorgleerkracht + titularis …)</a:t>
            </a:r>
          </a:p>
          <a:p>
            <a:pPr lvl="2"/>
            <a:r>
              <a:rPr lang="nl-BE" b="1" dirty="0" smtClean="0"/>
              <a:t>Wie geeft de instructie?</a:t>
            </a:r>
          </a:p>
          <a:p>
            <a:pPr lvl="2"/>
            <a:r>
              <a:rPr lang="nl-BE" b="1" dirty="0" smtClean="0"/>
              <a:t>Wie gaat begeleidend rond?</a:t>
            </a:r>
          </a:p>
          <a:p>
            <a:pPr lvl="2"/>
            <a:r>
              <a:rPr lang="nl-BE" b="1" dirty="0" smtClean="0"/>
              <a:t>Wie verbetert wat?</a:t>
            </a:r>
          </a:p>
          <a:p>
            <a:pPr lvl="2"/>
            <a:r>
              <a:rPr lang="nl-BE" b="1" dirty="0" smtClean="0"/>
              <a:t>…</a:t>
            </a:r>
          </a:p>
          <a:p>
            <a:pPr lvl="2"/>
            <a:endParaRPr lang="nl-BE" b="1" dirty="0" smtClean="0"/>
          </a:p>
          <a:p>
            <a:pPr lvl="2"/>
            <a:endParaRPr lang="nl-BE" b="1" dirty="0"/>
          </a:p>
        </p:txBody>
      </p:sp>
      <p:pic>
        <p:nvPicPr>
          <p:cNvPr id="10242" name="Picture 2" descr="C:\Users\Koen\AppData\Local\Microsoft\Windows\Temporary Internet Files\Content.IE5\I7N3IVGY\actie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82686"/>
            <a:ext cx="2311116" cy="237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54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4. vier-sporen-beleid: concreet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dirty="0" smtClean="0"/>
              <a:t>aan de slag met je collega…</a:t>
            </a:r>
          </a:p>
          <a:p>
            <a:pPr marL="0" indent="0">
              <a:buNone/>
            </a:pPr>
            <a:endParaRPr lang="nl-BE" b="1" dirty="0" smtClean="0"/>
          </a:p>
          <a:p>
            <a:pPr marL="0" indent="0">
              <a:buNone/>
            </a:pPr>
            <a:r>
              <a:rPr lang="nl-BE" b="1" dirty="0" smtClean="0"/>
              <a:t>3) Terugkoppelen en bijsturen</a:t>
            </a:r>
            <a:endParaRPr lang="nl-BE" dirty="0"/>
          </a:p>
        </p:txBody>
      </p:sp>
      <p:pic>
        <p:nvPicPr>
          <p:cNvPr id="9219" name="Picture 3" descr="C:\Users\Koen\AppData\Local\Microsoft\Windows\Temporary Internet Files\Content.IE5\JSR8F2GW\talking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83" y="4080139"/>
            <a:ext cx="3704817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895366" y="32849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b="1" dirty="0" smtClean="0"/>
              <a:t>+ SAMEN MET -  IN DIALOOG MET </a:t>
            </a:r>
          </a:p>
          <a:p>
            <a:endParaRPr lang="nl-BE" b="1" dirty="0" smtClean="0"/>
          </a:p>
          <a:p>
            <a:r>
              <a:rPr lang="nl-BE" b="1" dirty="0" smtClean="0"/>
              <a:t>+ GEDEELDE VERANTWOORDELIJKHEID</a:t>
            </a:r>
          </a:p>
          <a:p>
            <a:endParaRPr lang="nl-BE" b="1" dirty="0" smtClean="0"/>
          </a:p>
          <a:p>
            <a:r>
              <a:rPr lang="nl-BE" b="1" dirty="0" smtClean="0"/>
              <a:t>+ LEERLINGEN EN LEERKRACHT VOELEN ZICH ONDERSTEUND</a:t>
            </a:r>
          </a:p>
        </p:txBody>
      </p:sp>
    </p:spTree>
    <p:extLst>
      <p:ext uri="{BB962C8B-B14F-4D97-AF65-F5344CB8AC3E}">
        <p14:creationId xmlns:p14="http://schemas.microsoft.com/office/powerpoint/2010/main" val="296657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4. vier-sporen-beleid: concreet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dirty="0" smtClean="0"/>
              <a:t>Rolverdeling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 algn="ctr">
              <a:buNone/>
            </a:pPr>
            <a:r>
              <a:rPr lang="nl-BE" sz="2700" dirty="0" smtClean="0"/>
              <a:t>voortdurend </a:t>
            </a:r>
            <a:r>
              <a:rPr lang="nl-BE" sz="2700" dirty="0" smtClean="0"/>
              <a:t>in overleg, vanuit een positief engagement</a:t>
            </a:r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714135"/>
              </p:ext>
            </p:extLst>
          </p:nvPr>
        </p:nvGraphicFramePr>
        <p:xfrm>
          <a:off x="406768" y="2166742"/>
          <a:ext cx="8352928" cy="370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648890">
                <a:tc>
                  <a:txBody>
                    <a:bodyPr/>
                    <a:lstStyle/>
                    <a:p>
                      <a:r>
                        <a:rPr lang="nl-BE" dirty="0" smtClean="0"/>
                        <a:t>klasmentor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zorgleerkracht </a:t>
                      </a:r>
                      <a:endParaRPr lang="nl-BE" dirty="0"/>
                    </a:p>
                  </a:txBody>
                  <a:tcPr/>
                </a:tc>
              </a:tr>
              <a:tr h="362481">
                <a:tc>
                  <a:txBody>
                    <a:bodyPr/>
                    <a:lstStyle/>
                    <a:p>
                      <a:r>
                        <a:rPr lang="nl-BE" sz="1700" dirty="0" smtClean="0"/>
                        <a:t>overleg </a:t>
                      </a:r>
                      <a:endParaRPr lang="nl-B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700" dirty="0" smtClean="0"/>
                        <a:t>overleg</a:t>
                      </a:r>
                      <a:endParaRPr lang="nl-BE" sz="1700" dirty="0"/>
                    </a:p>
                  </a:txBody>
                  <a:tcPr/>
                </a:tc>
              </a:tr>
              <a:tr h="362481">
                <a:tc>
                  <a:txBody>
                    <a:bodyPr/>
                    <a:lstStyle/>
                    <a:p>
                      <a:r>
                        <a:rPr lang="nl-BE" sz="1700" dirty="0" smtClean="0"/>
                        <a:t>eerstelijnsverantwoordelijke</a:t>
                      </a:r>
                      <a:endParaRPr lang="nl-B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700" dirty="0" smtClean="0"/>
                        <a:t>ondersteund</a:t>
                      </a:r>
                      <a:endParaRPr lang="nl-BE" sz="1700" dirty="0"/>
                    </a:p>
                  </a:txBody>
                  <a:tcPr/>
                </a:tc>
              </a:tr>
              <a:tr h="595859">
                <a:tc>
                  <a:txBody>
                    <a:bodyPr/>
                    <a:lstStyle/>
                    <a:p>
                      <a:r>
                        <a:rPr lang="nl-BE" sz="1700" dirty="0" smtClean="0"/>
                        <a:t>instructie + verlengde instructie (groep 1 – 2)</a:t>
                      </a:r>
                      <a:endParaRPr lang="nl-B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700" dirty="0" smtClean="0"/>
                        <a:t>verlengde</a:t>
                      </a:r>
                      <a:r>
                        <a:rPr lang="nl-BE" sz="1700" baseline="0" dirty="0" smtClean="0"/>
                        <a:t> instructie (groep 3 – 4)</a:t>
                      </a:r>
                      <a:endParaRPr lang="nl-BE" sz="1700" dirty="0"/>
                    </a:p>
                  </a:txBody>
                  <a:tcPr/>
                </a:tc>
              </a:tr>
              <a:tr h="369831">
                <a:tc>
                  <a:txBody>
                    <a:bodyPr/>
                    <a:lstStyle/>
                    <a:p>
                      <a:r>
                        <a:rPr lang="nl-BE" sz="1700" dirty="0" smtClean="0"/>
                        <a:t>groepsverdeling (op</a:t>
                      </a:r>
                      <a:r>
                        <a:rPr lang="nl-BE" sz="1700" baseline="0" dirty="0" smtClean="0"/>
                        <a:t> basis van toets?)</a:t>
                      </a:r>
                      <a:endParaRPr lang="nl-B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700" dirty="0" smtClean="0"/>
                        <a:t>groepsverdeling (op</a:t>
                      </a:r>
                      <a:r>
                        <a:rPr lang="nl-BE" sz="1700" baseline="0" dirty="0" smtClean="0"/>
                        <a:t> basis van toets?)</a:t>
                      </a:r>
                      <a:endParaRPr lang="nl-BE" sz="1700" dirty="0" smtClean="0"/>
                    </a:p>
                    <a:p>
                      <a:endParaRPr lang="nl-BE" dirty="0"/>
                    </a:p>
                  </a:txBody>
                  <a:tcPr/>
                </a:tc>
              </a:tr>
              <a:tr h="369831">
                <a:tc>
                  <a:txBody>
                    <a:bodyPr/>
                    <a:lstStyle/>
                    <a:p>
                      <a:r>
                        <a:rPr lang="nl-BE" dirty="0" smtClean="0"/>
                        <a:t>correctie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700" dirty="0" smtClean="0"/>
                        <a:t>correctie </a:t>
                      </a:r>
                      <a:endParaRPr lang="nl-BE" sz="1700" dirty="0"/>
                    </a:p>
                  </a:txBody>
                  <a:tcPr/>
                </a:tc>
              </a:tr>
              <a:tr h="369831">
                <a:tc>
                  <a:txBody>
                    <a:bodyPr/>
                    <a:lstStyle/>
                    <a:p>
                      <a:r>
                        <a:rPr lang="nl-BE" sz="1700" dirty="0" smtClean="0"/>
                        <a:t>opvolging klasgroep (groep 1 – 2 – 3)</a:t>
                      </a:r>
                      <a:endParaRPr lang="nl-B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700" dirty="0" smtClean="0"/>
                        <a:t>verdieping (groep 4) + opvolging</a:t>
                      </a:r>
                      <a:endParaRPr lang="nl-BE" sz="1700" dirty="0"/>
                    </a:p>
                  </a:txBody>
                  <a:tcPr/>
                </a:tc>
              </a:tr>
              <a:tr h="369831">
                <a:tc>
                  <a:txBody>
                    <a:bodyPr/>
                    <a:lstStyle/>
                    <a:p>
                      <a:r>
                        <a:rPr lang="nl-BE" sz="1700" dirty="0" smtClean="0"/>
                        <a:t>…</a:t>
                      </a:r>
                      <a:endParaRPr lang="nl-BE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700" dirty="0" smtClean="0"/>
                        <a:t>….</a:t>
                      </a:r>
                      <a:endParaRPr lang="nl-BE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IJL-RECHTS 4"/>
          <p:cNvSpPr/>
          <p:nvPr/>
        </p:nvSpPr>
        <p:spPr>
          <a:xfrm>
            <a:off x="4112168" y="5888380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-RECHTS 5"/>
          <p:cNvSpPr/>
          <p:nvPr/>
        </p:nvSpPr>
        <p:spPr>
          <a:xfrm rot="10800000">
            <a:off x="4115181" y="6088561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73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4. vier-sporen-beleid: concreet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b="1" dirty="0" smtClean="0"/>
              <a:t>Kritische reflectie vier-sporen-beleid (+ en - ?):</a:t>
            </a:r>
            <a:br>
              <a:rPr lang="nl-BE" b="1" dirty="0" smtClean="0"/>
            </a:br>
            <a:endParaRPr lang="nl-BE" b="1" dirty="0" smtClean="0"/>
          </a:p>
          <a:p>
            <a:pPr lvl="2"/>
            <a:r>
              <a:rPr lang="nl-BE" b="1" dirty="0" smtClean="0"/>
              <a:t>…</a:t>
            </a:r>
            <a:br>
              <a:rPr lang="nl-BE" b="1" dirty="0" smtClean="0"/>
            </a:br>
            <a:endParaRPr lang="nl-BE" b="1" dirty="0" smtClean="0"/>
          </a:p>
          <a:p>
            <a:pPr lvl="2"/>
            <a:r>
              <a:rPr lang="nl-BE" b="1" dirty="0" smtClean="0"/>
              <a:t>…</a:t>
            </a:r>
          </a:p>
          <a:p>
            <a:pPr lvl="2"/>
            <a:endParaRPr lang="nl-BE" b="1" dirty="0"/>
          </a:p>
          <a:p>
            <a:pPr lvl="2"/>
            <a:r>
              <a:rPr lang="nl-BE" b="1" dirty="0" smtClean="0"/>
              <a:t>…</a:t>
            </a:r>
          </a:p>
          <a:p>
            <a:pPr lvl="2"/>
            <a:endParaRPr lang="nl-BE" b="1" dirty="0"/>
          </a:p>
          <a:p>
            <a:pPr lvl="2"/>
            <a:r>
              <a:rPr lang="nl-BE" b="1" dirty="0" smtClean="0"/>
              <a:t>…</a:t>
            </a:r>
          </a:p>
          <a:p>
            <a:pPr lvl="2"/>
            <a:endParaRPr lang="nl-BE" b="1" dirty="0"/>
          </a:p>
          <a:p>
            <a:pPr lvl="2"/>
            <a:r>
              <a:rPr lang="nl-BE" b="1" dirty="0" smtClean="0"/>
              <a:t>…</a:t>
            </a:r>
          </a:p>
          <a:p>
            <a:pPr lvl="2"/>
            <a:endParaRPr lang="nl-BE" b="1" dirty="0"/>
          </a:p>
          <a:p>
            <a:pPr lvl="2"/>
            <a:r>
              <a:rPr lang="nl-BE" b="1" dirty="0" smtClean="0"/>
              <a:t>…</a:t>
            </a:r>
          </a:p>
          <a:p>
            <a:pPr marL="0" indent="0">
              <a:buNone/>
            </a:pP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33330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4. vier-sporen-beleid: concreet</a:t>
            </a:r>
            <a:endParaRPr lang="nl-BE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" y="1412776"/>
            <a:ext cx="919394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2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nl-BE" sz="3200" b="1" dirty="0" smtClean="0"/>
              <a:t>2. Een algemene kijk op zorg… vanuit </a:t>
            </a:r>
            <a:r>
              <a:rPr lang="nl-BE" sz="3200" b="1" u="sng" dirty="0" smtClean="0"/>
              <a:t>ONZE</a:t>
            </a:r>
            <a:r>
              <a:rPr lang="nl-BE" sz="3200" b="1" dirty="0" smtClean="0"/>
              <a:t> visie</a:t>
            </a:r>
            <a:endParaRPr lang="nl-BE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nl-BE" dirty="0" smtClean="0"/>
              <a:t>welbevinden en betrokkenheid = MOTIVATIE</a:t>
            </a:r>
          </a:p>
          <a:p>
            <a:r>
              <a:rPr lang="nl-BE" dirty="0" smtClean="0"/>
              <a:t>rekening houdend met de hulpvraag van elk kind</a:t>
            </a:r>
          </a:p>
          <a:p>
            <a:r>
              <a:rPr lang="nl-BE" dirty="0" smtClean="0"/>
              <a:t>maximale ontplooiing van elke leerling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 Met aandacht voor zorg op school!</a:t>
            </a: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804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4. vier-sporen-beleid: concreet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Font typeface="Wingdings" pitchFamily="2" charset="2"/>
              <a:buChar char="è"/>
            </a:pPr>
            <a:r>
              <a:rPr lang="nl-BE" sz="3000" dirty="0" smtClean="0">
                <a:sym typeface="Wingdings" panose="05000000000000000000" pitchFamily="2" charset="2"/>
              </a:rPr>
              <a:t>durf te starten – uitproberen – met vallen en opstaan. </a:t>
            </a:r>
          </a:p>
          <a:p>
            <a:pPr marL="0" indent="0" algn="ctr">
              <a:buNone/>
            </a:pPr>
            <a:r>
              <a:rPr lang="nl-BE" i="1" dirty="0" smtClean="0"/>
              <a:t>“weerstand </a:t>
            </a:r>
            <a:r>
              <a:rPr lang="nl-BE" i="1" dirty="0"/>
              <a:t>is vaak een negatieve manier om uitdrukking te geven aan een positieve bezorgdheid</a:t>
            </a:r>
            <a:r>
              <a:rPr lang="nl-BE" i="1" dirty="0" smtClean="0"/>
              <a:t>.”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4125423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96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 smtClean="0"/>
              <a:t>2. Een algemene kijk op zorg… vanuit een visie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000" dirty="0" smtClean="0"/>
              <a:t>Vanuit de zorgvisie motivatie hoog houden bij lln.</a:t>
            </a:r>
          </a:p>
          <a:p>
            <a:pPr marL="0" indent="0">
              <a:buNone/>
            </a:pPr>
            <a:endParaRPr lang="nl-BE" sz="500" dirty="0"/>
          </a:p>
          <a:p>
            <a:pPr marL="0" indent="0">
              <a:buNone/>
            </a:pPr>
            <a:r>
              <a:rPr lang="nl-BE" sz="3000" dirty="0" smtClean="0"/>
              <a:t>Motivatie = luisteren naar de basisbehoeften!</a:t>
            </a:r>
          </a:p>
          <a:p>
            <a:pPr lvl="2"/>
            <a:r>
              <a:rPr lang="nl-BE" sz="2200" dirty="0" smtClean="0"/>
              <a:t>Autonomie: (zelf in handen hebben, zelf keuzes maken, zelf willen, …</a:t>
            </a:r>
          </a:p>
          <a:p>
            <a:pPr lvl="2"/>
            <a:r>
              <a:rPr lang="nl-BE" sz="2200" dirty="0" smtClean="0"/>
              <a:t>Gesteund door anderen (in een veilige sfeer: “ik kan rekenen op anderen, ik ben niet alleen, ik krijg erkenning, …”</a:t>
            </a:r>
          </a:p>
          <a:p>
            <a:pPr lvl="2"/>
            <a:r>
              <a:rPr lang="nl-BE" sz="2200" dirty="0" smtClean="0"/>
              <a:t>Voelen dat je vooruitgaat en competenter wordt (“ik kan iets, ik heb succeservaringen, ik kan zelf het verschil maken, ik ben de moeite”).  </a:t>
            </a:r>
            <a:endParaRPr lang="nl-BE" sz="2200" dirty="0"/>
          </a:p>
        </p:txBody>
      </p:sp>
      <p:pic>
        <p:nvPicPr>
          <p:cNvPr id="2050" name="Picture 2" descr="http://upload.wikimedia.org/wikipedia/commons/thumb/d/d2/Piramide_van_Maslow.png/400px-Piramide_van_Mas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40201"/>
            <a:ext cx="4139952" cy="210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3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"/>
          <a:stretch/>
        </p:blipFill>
        <p:spPr bwMode="auto">
          <a:xfrm>
            <a:off x="1907704" y="620688"/>
            <a:ext cx="5437735" cy="565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77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/>
              <a:t>2</a:t>
            </a:r>
            <a:r>
              <a:rPr lang="nl-BE" sz="3200" b="1" dirty="0" smtClean="0"/>
              <a:t>. Een algemene kijk op zorg… vanuit een visie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è"/>
            </a:pPr>
            <a:r>
              <a:rPr lang="nl-BE" dirty="0" smtClean="0">
                <a:sym typeface="Wingdings" panose="05000000000000000000" pitchFamily="2" charset="2"/>
              </a:rPr>
              <a:t>Wat zijn onze ambities?</a:t>
            </a:r>
          </a:p>
          <a:p>
            <a:pPr>
              <a:buFont typeface="Wingdings"/>
              <a:buChar char="è"/>
            </a:pPr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dirty="0" smtClean="0">
              <a:sym typeface="Wingdings" panose="05000000000000000000" pitchFamily="2" charset="2"/>
            </a:endParaRPr>
          </a:p>
          <a:p>
            <a:pPr>
              <a:buFont typeface="Wingdings"/>
              <a:buChar char="è"/>
            </a:pPr>
            <a:r>
              <a:rPr lang="nl-BE" dirty="0" smtClean="0">
                <a:sym typeface="Wingdings" panose="05000000000000000000" pitchFamily="2" charset="2"/>
              </a:rPr>
              <a:t>Waarom doen wij het zoals we het nu doen?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27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/>
              <a:t>2</a:t>
            </a:r>
            <a:r>
              <a:rPr lang="nl-BE" sz="3200" b="1" dirty="0" smtClean="0"/>
              <a:t>. Een algemene kijk op zorg… vanuit een visie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ZORG =</a:t>
            </a:r>
          </a:p>
          <a:p>
            <a:pPr lvl="2"/>
            <a:r>
              <a:rPr lang="nl-BE" dirty="0"/>
              <a:t>v</a:t>
            </a:r>
            <a:r>
              <a:rPr lang="nl-BE" dirty="0" smtClean="0"/>
              <a:t>oorkomen</a:t>
            </a:r>
          </a:p>
          <a:p>
            <a:pPr lvl="2"/>
            <a:r>
              <a:rPr lang="nl-BE" dirty="0"/>
              <a:t>u</a:t>
            </a:r>
            <a:r>
              <a:rPr lang="nl-BE" dirty="0" smtClean="0"/>
              <a:t>nieke en rijke condities creëren voor alle leerlingen</a:t>
            </a:r>
          </a:p>
          <a:p>
            <a:pPr lvl="2"/>
            <a:r>
              <a:rPr lang="nl-BE" dirty="0" smtClean="0"/>
              <a:t>afstemmen op noden van kinderen om optimale  groei te krijgen = stimuleren en grenzen verleggen!</a:t>
            </a:r>
          </a:p>
          <a:p>
            <a:pPr lvl="2"/>
            <a:r>
              <a:rPr lang="nl-BE" dirty="0" smtClean="0"/>
              <a:t>oog voor de totale ontwikkeling van een kind. </a:t>
            </a:r>
          </a:p>
          <a:p>
            <a:pPr lvl="2"/>
            <a:r>
              <a:rPr lang="nl-BE" dirty="0" smtClean="0"/>
              <a:t>GOED ONDERWIJS vanuit een maatschappelijke verantwoordelijkheid</a:t>
            </a:r>
          </a:p>
          <a:p>
            <a:pPr lvl="2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61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 smtClean="0"/>
              <a:t>2. Een algemene kijk op zorg… vanuit een visie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Cf. zorgcontinuüm 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80349"/>
            <a:ext cx="6480720" cy="462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9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 smtClean="0"/>
              <a:t>2. Een algemene kijk op zorg… vanuit een visie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met ondersteuning van … SAMEN met … in DIALOOG</a:t>
            </a:r>
          </a:p>
          <a:p>
            <a:pPr marL="0" indent="0">
              <a:buNone/>
            </a:pPr>
            <a:r>
              <a:rPr lang="nl-BE" dirty="0" smtClean="0">
                <a:solidFill>
                  <a:srgbClr val="00B050"/>
                </a:solidFill>
                <a:sym typeface="Wingdings" panose="05000000000000000000" pitchFamily="2" charset="2"/>
              </a:rPr>
              <a:t>	+ Leraar competent maken</a:t>
            </a:r>
          </a:p>
          <a:p>
            <a:pPr marL="0" indent="0">
              <a:buNone/>
            </a:pPr>
            <a:r>
              <a:rPr lang="nl-BE" dirty="0" smtClean="0">
                <a:solidFill>
                  <a:srgbClr val="00B050"/>
                </a:solidFill>
                <a:sym typeface="Wingdings" panose="05000000000000000000" pitchFamily="2" charset="2"/>
              </a:rPr>
              <a:t>	+ doelmatigheidsbeleving vergroten</a:t>
            </a:r>
          </a:p>
          <a:p>
            <a:pPr marL="0" indent="0">
              <a:buNone/>
            </a:pPr>
            <a:r>
              <a:rPr lang="nl-BE" dirty="0" smtClean="0">
                <a:solidFill>
                  <a:srgbClr val="00B050"/>
                </a:solidFill>
                <a:sym typeface="Wingdings" panose="05000000000000000000" pitchFamily="2" charset="2"/>
              </a:rPr>
              <a:t>	+ gedeelde verantwoordelijkheid, 	     	    </a:t>
            </a:r>
          </a:p>
          <a:p>
            <a:pPr marL="0" indent="0">
              <a:buNone/>
            </a:pPr>
            <a:r>
              <a:rPr lang="nl-BE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BE" dirty="0" smtClean="0">
                <a:solidFill>
                  <a:srgbClr val="00B050"/>
                </a:solidFill>
                <a:sym typeface="Wingdings" panose="05000000000000000000" pitchFamily="2" charset="2"/>
              </a:rPr>
              <a:t>                ondersteund!</a:t>
            </a:r>
          </a:p>
          <a:p>
            <a:pPr marL="0" indent="0">
              <a:buNone/>
            </a:pPr>
            <a:r>
              <a:rPr lang="nl-BE" dirty="0" smtClean="0">
                <a:solidFill>
                  <a:srgbClr val="00B050"/>
                </a:solidFill>
                <a:sym typeface="Wingdings" panose="05000000000000000000" pitchFamily="2" charset="2"/>
              </a:rPr>
              <a:t>	+ vanuit de competenties en sterktes van de 	        </a:t>
            </a:r>
          </a:p>
          <a:p>
            <a:pPr marL="0" indent="0">
              <a:buNone/>
            </a:pPr>
            <a:r>
              <a:rPr lang="nl-BE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BE" dirty="0" smtClean="0">
                <a:solidFill>
                  <a:srgbClr val="00B050"/>
                </a:solidFill>
                <a:sym typeface="Wingdings" panose="05000000000000000000" pitchFamily="2" charset="2"/>
              </a:rPr>
              <a:t>                leraar</a:t>
            </a:r>
          </a:p>
          <a:p>
            <a:pPr marL="0" indent="0">
              <a:buNone/>
            </a:pPr>
            <a:r>
              <a:rPr lang="nl-BE" dirty="0" smtClean="0">
                <a:solidFill>
                  <a:srgbClr val="00B050"/>
                </a:solidFill>
                <a:sym typeface="Wingdings" panose="05000000000000000000" pitchFamily="2" charset="2"/>
              </a:rPr>
              <a:t>	+ leraar = eerste verantwoordelijke</a:t>
            </a:r>
          </a:p>
          <a:p>
            <a:pPr marL="0" indent="0">
              <a:buNone/>
            </a:pPr>
            <a:r>
              <a:rPr lang="nl-BE" dirty="0" smtClean="0">
                <a:solidFill>
                  <a:srgbClr val="00B050"/>
                </a:solidFill>
                <a:sym typeface="Wingdings" panose="05000000000000000000" pitchFamily="2" charset="2"/>
              </a:rPr>
              <a:t>	+ levenslang leren – leerproces</a:t>
            </a:r>
          </a:p>
          <a:p>
            <a:pPr marL="0" indent="0">
              <a:buNone/>
            </a:pPr>
            <a:endParaRPr lang="nl-B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68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1041</Words>
  <Application>Microsoft Office PowerPoint</Application>
  <PresentationFormat>Diavoorstelling (4:3)</PresentationFormat>
  <Paragraphs>228</Paragraphs>
  <Slides>30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1" baseType="lpstr">
      <vt:lpstr>Kantoorthema</vt:lpstr>
      <vt:lpstr>ZORG OP SCHOOL</vt:lpstr>
      <vt:lpstr>1. Doelen</vt:lpstr>
      <vt:lpstr>2. Een algemene kijk op zorg… vanuit ONZE visie</vt:lpstr>
      <vt:lpstr>2. Een algemene kijk op zorg… vanuit een visie</vt:lpstr>
      <vt:lpstr>PowerPoint-presentatie</vt:lpstr>
      <vt:lpstr>2. Een algemene kijk op zorg… vanuit een visie</vt:lpstr>
      <vt:lpstr>2. Een algemene kijk op zorg… vanuit een visie</vt:lpstr>
      <vt:lpstr>2. Een algemene kijk op zorg… vanuit een visie</vt:lpstr>
      <vt:lpstr>2. Een algemene kijk op zorg… vanuit een visie</vt:lpstr>
      <vt:lpstr>2. Een algemene kijk op zorg… vanuit een visie</vt:lpstr>
      <vt:lpstr>3. differentiatie</vt:lpstr>
      <vt:lpstr>3. differentiatie</vt:lpstr>
      <vt:lpstr>3. differentiatie</vt:lpstr>
      <vt:lpstr>PowerPoint-presentatie</vt:lpstr>
      <vt:lpstr>3. differentiatie: Op vele manieren!</vt:lpstr>
      <vt:lpstr>4. vier-sporen-beleid: concreet</vt:lpstr>
      <vt:lpstr>4. vier-sporen-beleid: concreet</vt:lpstr>
      <vt:lpstr>4. vier-sporen-beleid: concreet</vt:lpstr>
      <vt:lpstr>4. vier-sporen-beleid: concreet</vt:lpstr>
      <vt:lpstr>4. vier-sporen-beleid: concreet</vt:lpstr>
      <vt:lpstr>4. vier-sporen-beleid: concreet</vt:lpstr>
      <vt:lpstr>4. vier-sporen-beleid: concreet</vt:lpstr>
      <vt:lpstr>4. vier-sporen-beleid: concreet</vt:lpstr>
      <vt:lpstr>4. vier-sporen-beleid: concreet</vt:lpstr>
      <vt:lpstr>4. vier-sporen-beleid: concreet</vt:lpstr>
      <vt:lpstr>4. vier-sporen-beleid: concreet</vt:lpstr>
      <vt:lpstr>4. vier-sporen-beleid: concreet</vt:lpstr>
      <vt:lpstr>4. vier-sporen-beleid: concreet</vt:lpstr>
      <vt:lpstr>4. vier-sporen-beleid: concreet</vt:lpstr>
      <vt:lpstr>4. vier-sporen-beleid: concreet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ZORG OP SCHOOL</dc:title>
  <dc:creator>Koen</dc:creator>
  <cp:lastModifiedBy>Koen</cp:lastModifiedBy>
  <cp:revision>32</cp:revision>
  <dcterms:created xsi:type="dcterms:W3CDTF">2015-03-03T19:17:07Z</dcterms:created>
  <dcterms:modified xsi:type="dcterms:W3CDTF">2015-03-06T10:54:40Z</dcterms:modified>
</cp:coreProperties>
</file>